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3E61-9F4C-4A41-8191-425F0290FF23}" type="datetimeFigureOut">
              <a:rPr lang="pt-BR" smtClean="0"/>
              <a:t>15/02/2015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E075-3772-492E-9B26-21504A7CB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9066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3E61-9F4C-4A41-8191-425F0290FF23}" type="datetimeFigureOut">
              <a:rPr lang="pt-BR" smtClean="0"/>
              <a:t>15/02/2015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E075-3772-492E-9B26-21504A7CB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659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3E61-9F4C-4A41-8191-425F0290FF23}" type="datetimeFigureOut">
              <a:rPr lang="pt-BR" smtClean="0"/>
              <a:t>15/02/2015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E075-3772-492E-9B26-21504A7CB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6535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3E61-9F4C-4A41-8191-425F0290FF23}" type="datetimeFigureOut">
              <a:rPr lang="pt-BR" smtClean="0"/>
              <a:t>15/02/2015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E075-3772-492E-9B26-21504A7CB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985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3E61-9F4C-4A41-8191-425F0290FF23}" type="datetimeFigureOut">
              <a:rPr lang="pt-BR" smtClean="0"/>
              <a:t>15/02/2015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E075-3772-492E-9B26-21504A7CB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921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3E61-9F4C-4A41-8191-425F0290FF23}" type="datetimeFigureOut">
              <a:rPr lang="pt-BR" smtClean="0"/>
              <a:t>15/02/2015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E075-3772-492E-9B26-21504A7CB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268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3E61-9F4C-4A41-8191-425F0290FF23}" type="datetimeFigureOut">
              <a:rPr lang="pt-BR" smtClean="0"/>
              <a:t>15/02/2015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E075-3772-492E-9B26-21504A7CB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344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3E61-9F4C-4A41-8191-425F0290FF23}" type="datetimeFigureOut">
              <a:rPr lang="pt-BR" smtClean="0"/>
              <a:t>15/02/2015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E075-3772-492E-9B26-21504A7CB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767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3E61-9F4C-4A41-8191-425F0290FF23}" type="datetimeFigureOut">
              <a:rPr lang="pt-BR" smtClean="0"/>
              <a:t>15/02/2015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E075-3772-492E-9B26-21504A7CB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260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3E61-9F4C-4A41-8191-425F0290FF23}" type="datetimeFigureOut">
              <a:rPr lang="pt-BR" smtClean="0"/>
              <a:t>15/02/2015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E075-3772-492E-9B26-21504A7CB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47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3E61-9F4C-4A41-8191-425F0290FF23}" type="datetimeFigureOut">
              <a:rPr lang="pt-BR" smtClean="0"/>
              <a:t>15/02/2015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6E075-3772-492E-9B26-21504A7CB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79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B3E61-9F4C-4A41-8191-425F0290FF23}" type="datetimeFigureOut">
              <a:rPr lang="pt-BR" smtClean="0"/>
              <a:t>15/02/2015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6E075-3772-492E-9B26-21504A7CBA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90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uriko@dm.ufscar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9245" y="643944"/>
            <a:ext cx="11565228" cy="2958094"/>
          </a:xfrm>
        </p:spPr>
        <p:txBody>
          <a:bodyPr>
            <a:noAutofit/>
          </a:bodyPr>
          <a:lstStyle/>
          <a:p>
            <a:r>
              <a:rPr lang="pt-BR" sz="4400" dirty="0" err="1" smtClean="0"/>
              <a:t>Competency</a:t>
            </a:r>
            <a:r>
              <a:rPr lang="pt-BR" sz="4400" dirty="0" smtClean="0"/>
              <a:t> in </a:t>
            </a:r>
            <a:r>
              <a:rPr lang="pt-BR" sz="4400" dirty="0" err="1" smtClean="0"/>
              <a:t>Assessment</a:t>
            </a:r>
            <a:r>
              <a:rPr lang="pt-BR" sz="4400" dirty="0" smtClean="0"/>
              <a:t> for </a:t>
            </a:r>
            <a:r>
              <a:rPr lang="pt-BR" sz="4400" dirty="0" err="1" smtClean="0"/>
              <a:t>Teacher</a:t>
            </a:r>
            <a:r>
              <a:rPr lang="pt-BR" sz="4400" dirty="0" smtClean="0"/>
              <a:t> Standards: </a:t>
            </a:r>
            <a:br>
              <a:rPr lang="pt-BR" sz="4400" dirty="0" smtClean="0"/>
            </a:br>
            <a:r>
              <a:rPr lang="pt-BR" sz="4400" dirty="0" err="1" smtClean="0"/>
              <a:t>brief</a:t>
            </a:r>
            <a:r>
              <a:rPr lang="pt-BR" sz="4400" dirty="0" smtClean="0"/>
              <a:t> </a:t>
            </a:r>
            <a:r>
              <a:rPr lang="pt-BR" sz="4400" dirty="0" err="1" smtClean="0"/>
              <a:t>reflection</a:t>
            </a:r>
            <a:r>
              <a:rPr lang="pt-BR" sz="4400" u="sng" dirty="0" smtClean="0"/>
              <a:t/>
            </a:r>
            <a:br>
              <a:rPr lang="pt-BR" sz="4400" u="sng" dirty="0" smtClean="0"/>
            </a:br>
            <a:endParaRPr lang="pt-BR" sz="4400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Yuriko Yamamoto Baldin (</a:t>
            </a:r>
            <a:r>
              <a:rPr lang="pt-BR" dirty="0" smtClean="0">
                <a:hlinkClick r:id="rId2"/>
              </a:rPr>
              <a:t>yuriko@dm.ufscar.br</a:t>
            </a:r>
            <a:r>
              <a:rPr lang="pt-BR" dirty="0" smtClean="0"/>
              <a:t>)</a:t>
            </a:r>
          </a:p>
          <a:p>
            <a:r>
              <a:rPr lang="pt-BR" dirty="0" err="1" smtClean="0"/>
              <a:t>Department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Mathematics</a:t>
            </a:r>
            <a:endParaRPr lang="pt-BR" dirty="0" smtClean="0"/>
          </a:p>
          <a:p>
            <a:r>
              <a:rPr lang="pt-BR" dirty="0" smtClean="0"/>
              <a:t>Universidade Federal de São Carlos, BRAZIL</a:t>
            </a:r>
          </a:p>
          <a:p>
            <a:r>
              <a:rPr lang="pt-BR" dirty="0" err="1" smtClean="0"/>
              <a:t>February</a:t>
            </a:r>
            <a:r>
              <a:rPr lang="pt-BR" dirty="0" smtClean="0"/>
              <a:t> 16, 2015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766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Focus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considerations</a:t>
            </a:r>
            <a:r>
              <a:rPr lang="pt-BR" dirty="0" smtClean="0"/>
              <a:t> </a:t>
            </a:r>
            <a:r>
              <a:rPr lang="pt-BR" dirty="0" err="1" smtClean="0"/>
              <a:t>about</a:t>
            </a:r>
            <a:r>
              <a:rPr lang="pt-BR" dirty="0" smtClean="0"/>
              <a:t> TS: </a:t>
            </a:r>
            <a:br>
              <a:rPr lang="pt-BR" dirty="0" smtClean="0"/>
            </a:br>
            <a:r>
              <a:rPr lang="pt-BR" dirty="0" err="1" smtClean="0"/>
              <a:t>limited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assessment</a:t>
            </a:r>
            <a:r>
              <a:rPr lang="pt-BR" dirty="0" smtClean="0"/>
              <a:t> </a:t>
            </a:r>
            <a:r>
              <a:rPr lang="pt-BR" dirty="0" err="1" smtClean="0"/>
              <a:t>competency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What</a:t>
            </a:r>
            <a:r>
              <a:rPr lang="pt-BR" dirty="0" smtClean="0"/>
              <a:t>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general </a:t>
            </a:r>
            <a:r>
              <a:rPr lang="pt-BR" dirty="0" err="1" smtClean="0"/>
              <a:t>conception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teachers</a:t>
            </a:r>
            <a:r>
              <a:rPr lang="pt-BR" dirty="0" smtClean="0"/>
              <a:t> </a:t>
            </a:r>
            <a:r>
              <a:rPr lang="pt-BR" dirty="0" err="1" smtClean="0"/>
              <a:t>about</a:t>
            </a:r>
            <a:r>
              <a:rPr lang="pt-BR" dirty="0" smtClean="0"/>
              <a:t> </a:t>
            </a:r>
            <a:r>
              <a:rPr lang="pt-BR" dirty="0" err="1" smtClean="0"/>
              <a:t>their</a:t>
            </a:r>
            <a:r>
              <a:rPr lang="pt-BR" dirty="0" smtClean="0"/>
              <a:t> role in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activiy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assessment</a:t>
            </a:r>
            <a:r>
              <a:rPr lang="pt-BR" dirty="0" smtClean="0"/>
              <a:t>?</a:t>
            </a:r>
          </a:p>
          <a:p>
            <a:r>
              <a:rPr lang="pt-BR" dirty="0" smtClean="0"/>
              <a:t>Who are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main</a:t>
            </a:r>
            <a:r>
              <a:rPr lang="pt-BR" dirty="0" smtClean="0"/>
              <a:t> </a:t>
            </a:r>
            <a:r>
              <a:rPr lang="pt-BR" dirty="0" err="1" smtClean="0"/>
              <a:t>actors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educational</a:t>
            </a:r>
            <a:r>
              <a:rPr lang="pt-BR" dirty="0" smtClean="0"/>
              <a:t> </a:t>
            </a:r>
            <a:r>
              <a:rPr lang="pt-BR" dirty="0" err="1" smtClean="0"/>
              <a:t>activity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assessment</a:t>
            </a:r>
            <a:r>
              <a:rPr lang="pt-BR" dirty="0" smtClean="0"/>
              <a:t>?</a:t>
            </a:r>
          </a:p>
          <a:p>
            <a:r>
              <a:rPr lang="pt-BR" dirty="0" smtClean="0"/>
              <a:t>Some </a:t>
            </a:r>
            <a:r>
              <a:rPr lang="pt-BR" dirty="0" err="1" smtClean="0"/>
              <a:t>diferent</a:t>
            </a:r>
            <a:r>
              <a:rPr lang="pt-BR" dirty="0" smtClean="0"/>
              <a:t> </a:t>
            </a:r>
            <a:r>
              <a:rPr lang="pt-BR" dirty="0" err="1" smtClean="0"/>
              <a:t>aspects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Assessment</a:t>
            </a:r>
            <a:r>
              <a:rPr lang="pt-BR" dirty="0" smtClean="0"/>
              <a:t>: </a:t>
            </a:r>
            <a:r>
              <a:rPr lang="pt-BR" dirty="0" err="1" smtClean="0"/>
              <a:t>lesson</a:t>
            </a:r>
            <a:r>
              <a:rPr lang="pt-BR" dirty="0" smtClean="0"/>
              <a:t> </a:t>
            </a:r>
            <a:r>
              <a:rPr lang="pt-BR" dirty="0" err="1" smtClean="0"/>
              <a:t>outcome</a:t>
            </a:r>
            <a:r>
              <a:rPr lang="pt-BR" dirty="0" smtClean="0"/>
              <a:t>; </a:t>
            </a:r>
            <a:r>
              <a:rPr lang="pt-BR" dirty="0" err="1" smtClean="0"/>
              <a:t>students</a:t>
            </a:r>
            <a:r>
              <a:rPr lang="pt-BR" dirty="0" smtClean="0"/>
              <a:t>’ </a:t>
            </a:r>
            <a:r>
              <a:rPr lang="pt-BR" dirty="0" err="1" smtClean="0"/>
              <a:t>achievement</a:t>
            </a:r>
            <a:r>
              <a:rPr lang="pt-BR" dirty="0" smtClean="0"/>
              <a:t>; </a:t>
            </a:r>
            <a:r>
              <a:rPr lang="pt-BR" dirty="0" err="1" smtClean="0"/>
              <a:t>external</a:t>
            </a:r>
            <a:r>
              <a:rPr lang="pt-BR" dirty="0" smtClean="0"/>
              <a:t> </a:t>
            </a:r>
            <a:r>
              <a:rPr lang="pt-BR" dirty="0" err="1" smtClean="0"/>
              <a:t>assessment</a:t>
            </a:r>
            <a:r>
              <a:rPr lang="pt-BR" dirty="0" smtClean="0"/>
              <a:t> </a:t>
            </a:r>
            <a:r>
              <a:rPr lang="pt-BR" dirty="0" err="1" smtClean="0"/>
              <a:t>like</a:t>
            </a:r>
            <a:r>
              <a:rPr lang="pt-BR" dirty="0" smtClean="0"/>
              <a:t> </a:t>
            </a:r>
            <a:r>
              <a:rPr lang="pt-BR" dirty="0" err="1" smtClean="0"/>
              <a:t>examinations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educational</a:t>
            </a:r>
            <a:r>
              <a:rPr lang="pt-BR" dirty="0" smtClean="0"/>
              <a:t> </a:t>
            </a:r>
            <a:r>
              <a:rPr lang="pt-BR" dirty="0" err="1" smtClean="0"/>
              <a:t>administrative</a:t>
            </a:r>
            <a:r>
              <a:rPr lang="pt-BR" dirty="0" smtClean="0"/>
              <a:t> </a:t>
            </a:r>
            <a:r>
              <a:rPr lang="pt-BR" dirty="0" err="1" smtClean="0"/>
              <a:t>implications</a:t>
            </a:r>
            <a:r>
              <a:rPr lang="pt-BR" dirty="0" smtClean="0"/>
              <a:t>.</a:t>
            </a:r>
          </a:p>
          <a:p>
            <a:r>
              <a:rPr lang="pt-BR" dirty="0" err="1" smtClean="0"/>
              <a:t>What</a:t>
            </a:r>
            <a:r>
              <a:rPr lang="pt-BR" dirty="0" smtClean="0"/>
              <a:t> </a:t>
            </a:r>
            <a:r>
              <a:rPr lang="pt-BR" dirty="0" err="1" smtClean="0"/>
              <a:t>can</a:t>
            </a:r>
            <a:r>
              <a:rPr lang="pt-BR" dirty="0" smtClean="0"/>
              <a:t> </a:t>
            </a:r>
            <a:r>
              <a:rPr lang="pt-BR" dirty="0" err="1" smtClean="0"/>
              <a:t>be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influence</a:t>
            </a:r>
            <a:r>
              <a:rPr lang="pt-BR" dirty="0" smtClean="0"/>
              <a:t>/</a:t>
            </a:r>
            <a:r>
              <a:rPr lang="pt-BR" dirty="0" err="1" smtClean="0"/>
              <a:t>importance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“</a:t>
            </a:r>
            <a:r>
              <a:rPr lang="pt-BR" dirty="0" err="1" smtClean="0"/>
              <a:t>teacher’s</a:t>
            </a:r>
            <a:r>
              <a:rPr lang="pt-BR" dirty="0" smtClean="0"/>
              <a:t> </a:t>
            </a:r>
            <a:r>
              <a:rPr lang="pt-BR" dirty="0" err="1" smtClean="0"/>
              <a:t>competency</a:t>
            </a:r>
            <a:r>
              <a:rPr lang="pt-BR" dirty="0" smtClean="0"/>
              <a:t> in </a:t>
            </a:r>
            <a:r>
              <a:rPr lang="pt-BR" dirty="0" err="1" smtClean="0"/>
              <a:t>assessment</a:t>
            </a:r>
            <a:r>
              <a:rPr lang="pt-BR" dirty="0" smtClean="0"/>
              <a:t>” in </a:t>
            </a:r>
            <a:r>
              <a:rPr lang="pt-BR" dirty="0" err="1" smtClean="0"/>
              <a:t>the</a:t>
            </a:r>
            <a:r>
              <a:rPr lang="pt-BR" dirty="0" smtClean="0"/>
              <a:t> design as </a:t>
            </a:r>
            <a:r>
              <a:rPr lang="pt-BR" dirty="0" err="1" smtClean="0"/>
              <a:t>well</a:t>
            </a:r>
            <a:r>
              <a:rPr lang="pt-BR" dirty="0" smtClean="0"/>
              <a:t> as in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implementation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school</a:t>
            </a:r>
            <a:r>
              <a:rPr lang="pt-BR" dirty="0" smtClean="0"/>
              <a:t> curriculum?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077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What</a:t>
            </a:r>
            <a:r>
              <a:rPr lang="pt-BR" dirty="0" smtClean="0"/>
              <a:t>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general </a:t>
            </a:r>
            <a:r>
              <a:rPr lang="pt-BR" dirty="0" err="1" smtClean="0"/>
              <a:t>conception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teachers</a:t>
            </a:r>
            <a:r>
              <a:rPr lang="pt-BR" dirty="0" smtClean="0"/>
              <a:t> </a:t>
            </a:r>
            <a:r>
              <a:rPr lang="pt-BR" dirty="0" err="1" smtClean="0"/>
              <a:t>about</a:t>
            </a:r>
            <a:r>
              <a:rPr lang="pt-BR" dirty="0" smtClean="0"/>
              <a:t> </a:t>
            </a:r>
            <a:r>
              <a:rPr lang="pt-BR" dirty="0" err="1" smtClean="0"/>
              <a:t>their</a:t>
            </a:r>
            <a:r>
              <a:rPr lang="pt-BR" dirty="0" smtClean="0"/>
              <a:t> role in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activiy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assessment</a:t>
            </a:r>
            <a:r>
              <a:rPr lang="pt-BR" dirty="0" smtClean="0"/>
              <a:t>?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 err="1" smtClean="0"/>
              <a:t>traditional</a:t>
            </a:r>
            <a:r>
              <a:rPr lang="pt-BR" dirty="0" smtClean="0"/>
              <a:t> </a:t>
            </a:r>
            <a:r>
              <a:rPr lang="pt-BR" dirty="0" err="1" smtClean="0"/>
              <a:t>teacher</a:t>
            </a:r>
            <a:r>
              <a:rPr lang="pt-BR" dirty="0" smtClean="0"/>
              <a:t> </a:t>
            </a:r>
            <a:r>
              <a:rPr lang="pt-BR" dirty="0" err="1" smtClean="0"/>
              <a:t>tends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consider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assessment</a:t>
            </a:r>
            <a:r>
              <a:rPr lang="pt-BR" dirty="0" smtClean="0"/>
              <a:t> as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activity</a:t>
            </a:r>
            <a:r>
              <a:rPr lang="pt-BR" dirty="0" smtClean="0"/>
              <a:t> </a:t>
            </a:r>
            <a:r>
              <a:rPr lang="pt-BR" dirty="0" err="1" smtClean="0"/>
              <a:t>after</a:t>
            </a:r>
            <a:r>
              <a:rPr lang="pt-BR" dirty="0" smtClean="0"/>
              <a:t> a </a:t>
            </a:r>
            <a:r>
              <a:rPr lang="pt-BR" dirty="0" err="1" smtClean="0"/>
              <a:t>lesson</a:t>
            </a:r>
            <a:r>
              <a:rPr lang="pt-BR" dirty="0" smtClean="0"/>
              <a:t> </a:t>
            </a:r>
            <a:r>
              <a:rPr lang="pt-BR" dirty="0" err="1" smtClean="0"/>
              <a:t>or</a:t>
            </a:r>
            <a:r>
              <a:rPr lang="pt-BR" dirty="0" smtClean="0"/>
              <a:t> </a:t>
            </a:r>
            <a:r>
              <a:rPr lang="pt-BR" dirty="0" err="1" smtClean="0"/>
              <a:t>an</a:t>
            </a:r>
            <a:r>
              <a:rPr lang="pt-BR" dirty="0" smtClean="0"/>
              <a:t> </a:t>
            </a:r>
            <a:r>
              <a:rPr lang="pt-BR" dirty="0" err="1" smtClean="0"/>
              <a:t>examination</a:t>
            </a:r>
            <a:r>
              <a:rPr lang="pt-BR" dirty="0" smtClean="0"/>
              <a:t> </a:t>
            </a:r>
            <a:r>
              <a:rPr lang="pt-BR" dirty="0" err="1" smtClean="0"/>
              <a:t>test</a:t>
            </a:r>
            <a:r>
              <a:rPr lang="pt-BR" dirty="0" smtClean="0"/>
              <a:t>, </a:t>
            </a:r>
            <a:r>
              <a:rPr lang="pt-BR" dirty="0" err="1" smtClean="0"/>
              <a:t>evaluating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answers</a:t>
            </a:r>
            <a:r>
              <a:rPr lang="pt-BR" dirty="0" smtClean="0"/>
              <a:t> </a:t>
            </a:r>
            <a:r>
              <a:rPr lang="pt-BR" dirty="0" err="1" smtClean="0"/>
              <a:t>during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lesson</a:t>
            </a:r>
            <a:r>
              <a:rPr lang="pt-BR" dirty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grading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test</a:t>
            </a:r>
            <a:r>
              <a:rPr lang="pt-BR" dirty="0" smtClean="0"/>
              <a:t> </a:t>
            </a:r>
            <a:r>
              <a:rPr lang="pt-BR" dirty="0" err="1" smtClean="0"/>
              <a:t>sheets</a:t>
            </a:r>
            <a:r>
              <a:rPr lang="pt-BR" dirty="0" smtClean="0"/>
              <a:t>’ </a:t>
            </a:r>
            <a:r>
              <a:rPr lang="pt-BR" dirty="0" err="1" smtClean="0"/>
              <a:t>outcome</a:t>
            </a:r>
            <a:r>
              <a:rPr lang="pt-BR" dirty="0" smtClean="0"/>
              <a:t>. </a:t>
            </a:r>
            <a:r>
              <a:rPr lang="pt-BR" dirty="0" err="1" smtClean="0"/>
              <a:t>Tabulate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results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evaluate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achievement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each</a:t>
            </a:r>
            <a:r>
              <a:rPr lang="pt-BR" dirty="0" smtClean="0"/>
              <a:t> </a:t>
            </a:r>
            <a:r>
              <a:rPr lang="pt-BR" dirty="0" err="1" smtClean="0"/>
              <a:t>class</a:t>
            </a:r>
            <a:r>
              <a:rPr lang="pt-BR" dirty="0" smtClean="0"/>
              <a:t> </a:t>
            </a:r>
            <a:r>
              <a:rPr lang="pt-BR" dirty="0" err="1" smtClean="0"/>
              <a:t>quantitatively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B0F0"/>
                </a:solidFill>
              </a:rPr>
              <a:t>New perspective for </a:t>
            </a:r>
            <a:r>
              <a:rPr lang="pt-BR" dirty="0" err="1" smtClean="0">
                <a:solidFill>
                  <a:srgbClr val="00B0F0"/>
                </a:solidFill>
              </a:rPr>
              <a:t>teacher’s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competency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should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enlarge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understanding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assessment</a:t>
            </a:r>
            <a:r>
              <a:rPr lang="pt-BR" dirty="0" smtClean="0">
                <a:solidFill>
                  <a:srgbClr val="00B0F0"/>
                </a:solidFill>
              </a:rPr>
              <a:t>: </a:t>
            </a:r>
            <a:r>
              <a:rPr lang="pt-BR" dirty="0" err="1" smtClean="0">
                <a:solidFill>
                  <a:srgbClr val="00B0F0"/>
                </a:solidFill>
              </a:rPr>
              <a:t>error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analysis</a:t>
            </a:r>
            <a:r>
              <a:rPr lang="pt-BR" dirty="0" smtClean="0">
                <a:solidFill>
                  <a:srgbClr val="00B0F0"/>
                </a:solidFill>
              </a:rPr>
              <a:t>, </a:t>
            </a:r>
            <a:r>
              <a:rPr lang="pt-BR" dirty="0" err="1" smtClean="0">
                <a:solidFill>
                  <a:srgbClr val="00B0F0"/>
                </a:solidFill>
              </a:rPr>
              <a:t>inquiry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to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bring</a:t>
            </a:r>
            <a:r>
              <a:rPr lang="pt-BR" dirty="0" smtClean="0">
                <a:solidFill>
                  <a:srgbClr val="00B0F0"/>
                </a:solidFill>
              </a:rPr>
              <a:t> out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students</a:t>
            </a:r>
            <a:r>
              <a:rPr lang="pt-BR" dirty="0" smtClean="0">
                <a:solidFill>
                  <a:srgbClr val="00B0F0"/>
                </a:solidFill>
              </a:rPr>
              <a:t>’ </a:t>
            </a:r>
            <a:r>
              <a:rPr lang="pt-BR" dirty="0" err="1" smtClean="0">
                <a:solidFill>
                  <a:srgbClr val="00B0F0"/>
                </a:solidFill>
              </a:rPr>
              <a:t>thoughts</a:t>
            </a:r>
            <a:r>
              <a:rPr lang="pt-BR" dirty="0" smtClean="0">
                <a:solidFill>
                  <a:srgbClr val="00B0F0"/>
                </a:solidFill>
              </a:rPr>
              <a:t>; </a:t>
            </a:r>
            <a:r>
              <a:rPr lang="pt-BR" dirty="0" err="1" smtClean="0">
                <a:solidFill>
                  <a:srgbClr val="00B0F0"/>
                </a:solidFill>
              </a:rPr>
              <a:t>interpreting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levels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errors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related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to</a:t>
            </a:r>
            <a:r>
              <a:rPr lang="pt-BR" dirty="0" smtClean="0">
                <a:solidFill>
                  <a:srgbClr val="00B0F0"/>
                </a:solidFill>
              </a:rPr>
              <a:t> curriculum </a:t>
            </a:r>
            <a:r>
              <a:rPr lang="pt-BR" dirty="0" err="1" smtClean="0">
                <a:solidFill>
                  <a:srgbClr val="00B0F0"/>
                </a:solidFill>
              </a:rPr>
              <a:t>accomplishments</a:t>
            </a:r>
            <a:r>
              <a:rPr lang="pt-BR" dirty="0" smtClean="0">
                <a:solidFill>
                  <a:srgbClr val="00B0F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7435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Who are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main</a:t>
            </a:r>
            <a:r>
              <a:rPr lang="pt-BR" dirty="0" smtClean="0"/>
              <a:t> </a:t>
            </a:r>
            <a:r>
              <a:rPr lang="pt-BR" dirty="0" err="1" smtClean="0"/>
              <a:t>actors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educational</a:t>
            </a:r>
            <a:r>
              <a:rPr lang="pt-BR" dirty="0" smtClean="0"/>
              <a:t> </a:t>
            </a:r>
            <a:r>
              <a:rPr lang="pt-BR" dirty="0" err="1" smtClean="0"/>
              <a:t>activity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assessment</a:t>
            </a:r>
            <a:r>
              <a:rPr lang="pt-BR" dirty="0" smtClean="0"/>
              <a:t>?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 general, </a:t>
            </a:r>
            <a:r>
              <a:rPr lang="pt-BR" dirty="0" err="1" smtClean="0"/>
              <a:t>teachers</a:t>
            </a:r>
            <a:r>
              <a:rPr lang="pt-BR" dirty="0" smtClean="0"/>
              <a:t> are </a:t>
            </a:r>
            <a:r>
              <a:rPr lang="pt-BR" dirty="0" err="1" smtClean="0"/>
              <a:t>limited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grade </a:t>
            </a:r>
            <a:r>
              <a:rPr lang="pt-BR" dirty="0" err="1" smtClean="0"/>
              <a:t>test</a:t>
            </a:r>
            <a:r>
              <a:rPr lang="pt-BR" dirty="0" smtClean="0"/>
              <a:t> </a:t>
            </a:r>
            <a:r>
              <a:rPr lang="pt-BR" dirty="0" err="1" smtClean="0"/>
              <a:t>results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own</a:t>
            </a:r>
            <a:r>
              <a:rPr lang="pt-BR" dirty="0" smtClean="0"/>
              <a:t> </a:t>
            </a:r>
            <a:r>
              <a:rPr lang="pt-BR" dirty="0" err="1" smtClean="0"/>
              <a:t>students</a:t>
            </a:r>
            <a:r>
              <a:rPr lang="pt-BR" dirty="0" smtClean="0"/>
              <a:t>. </a:t>
            </a:r>
            <a:r>
              <a:rPr lang="pt-BR" dirty="0" err="1" smtClean="0"/>
              <a:t>Moreover</a:t>
            </a:r>
            <a:r>
              <a:rPr lang="pt-BR" dirty="0" smtClean="0"/>
              <a:t>, </a:t>
            </a:r>
            <a:r>
              <a:rPr lang="pt-BR" dirty="0" err="1" smtClean="0"/>
              <a:t>they</a:t>
            </a:r>
            <a:r>
              <a:rPr lang="pt-BR" dirty="0" smtClean="0"/>
              <a:t> </a:t>
            </a:r>
            <a:r>
              <a:rPr lang="pt-BR" dirty="0" err="1" smtClean="0"/>
              <a:t>make</a:t>
            </a:r>
            <a:r>
              <a:rPr lang="pt-BR" dirty="0" smtClean="0"/>
              <a:t> </a:t>
            </a:r>
            <a:r>
              <a:rPr lang="pt-BR" dirty="0" err="1" smtClean="0"/>
              <a:t>subjective</a:t>
            </a:r>
            <a:r>
              <a:rPr lang="pt-BR" dirty="0" smtClean="0"/>
              <a:t> </a:t>
            </a:r>
            <a:r>
              <a:rPr lang="pt-BR" dirty="0" err="1" smtClean="0"/>
              <a:t>evaluation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learning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their</a:t>
            </a:r>
            <a:r>
              <a:rPr lang="pt-BR" dirty="0" smtClean="0"/>
              <a:t> </a:t>
            </a:r>
            <a:r>
              <a:rPr lang="pt-BR" dirty="0" err="1" smtClean="0"/>
              <a:t>students</a:t>
            </a:r>
            <a:endParaRPr lang="pt-BR" dirty="0" smtClean="0"/>
          </a:p>
          <a:p>
            <a:r>
              <a:rPr lang="pt-BR" dirty="0" smtClean="0"/>
              <a:t>The </a:t>
            </a:r>
            <a:r>
              <a:rPr lang="pt-BR" dirty="0" err="1" smtClean="0"/>
              <a:t>examiners</a:t>
            </a:r>
            <a:r>
              <a:rPr lang="pt-BR" dirty="0" smtClean="0"/>
              <a:t> </a:t>
            </a:r>
            <a:r>
              <a:rPr lang="pt-BR" dirty="0" err="1" smtClean="0"/>
              <a:t>or</a:t>
            </a:r>
            <a:r>
              <a:rPr lang="pt-BR" dirty="0" smtClean="0"/>
              <a:t> </a:t>
            </a:r>
            <a:r>
              <a:rPr lang="pt-BR" dirty="0" err="1" smtClean="0"/>
              <a:t>developers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student</a:t>
            </a:r>
            <a:r>
              <a:rPr lang="pt-BR" dirty="0" smtClean="0"/>
              <a:t> </a:t>
            </a:r>
            <a:r>
              <a:rPr lang="pt-BR" dirty="0" err="1" smtClean="0"/>
              <a:t>achievement</a:t>
            </a:r>
            <a:r>
              <a:rPr lang="pt-BR" dirty="0" smtClean="0"/>
              <a:t> </a:t>
            </a:r>
            <a:r>
              <a:rPr lang="pt-BR" dirty="0" err="1" smtClean="0"/>
              <a:t>tests</a:t>
            </a:r>
            <a:r>
              <a:rPr lang="pt-BR" dirty="0" smtClean="0"/>
              <a:t> do base </a:t>
            </a:r>
            <a:r>
              <a:rPr lang="pt-BR" dirty="0" err="1" smtClean="0"/>
              <a:t>the</a:t>
            </a:r>
            <a:r>
              <a:rPr lang="pt-BR" dirty="0" smtClean="0"/>
              <a:t> design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items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do </a:t>
            </a:r>
            <a:r>
              <a:rPr lang="pt-BR" dirty="0" err="1" smtClean="0"/>
              <a:t>not</a:t>
            </a:r>
            <a:r>
              <a:rPr lang="pt-BR" dirty="0" smtClean="0"/>
              <a:t> “</a:t>
            </a:r>
            <a:r>
              <a:rPr lang="pt-BR" dirty="0" err="1" smtClean="0"/>
              <a:t>see</a:t>
            </a:r>
            <a:r>
              <a:rPr lang="pt-BR" dirty="0" smtClean="0"/>
              <a:t>”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students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err="1" smtClean="0">
                <a:solidFill>
                  <a:srgbClr val="00B0F0"/>
                </a:solidFill>
              </a:rPr>
              <a:t>Enlarge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role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teachers</a:t>
            </a:r>
            <a:r>
              <a:rPr lang="pt-BR" dirty="0" smtClean="0">
                <a:solidFill>
                  <a:srgbClr val="00B0F0"/>
                </a:solidFill>
              </a:rPr>
              <a:t> in </a:t>
            </a:r>
            <a:r>
              <a:rPr lang="pt-BR" dirty="0" err="1" smtClean="0">
                <a:solidFill>
                  <a:srgbClr val="00B0F0"/>
                </a:solidFill>
              </a:rPr>
              <a:t>analysing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test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items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related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to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curriculum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their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schools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and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their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students</a:t>
            </a:r>
            <a:r>
              <a:rPr lang="pt-BR" dirty="0" smtClean="0">
                <a:solidFill>
                  <a:srgbClr val="00B0F0"/>
                </a:solidFill>
              </a:rPr>
              <a:t>’ </a:t>
            </a:r>
            <a:r>
              <a:rPr lang="pt-BR" dirty="0" err="1" smtClean="0">
                <a:solidFill>
                  <a:srgbClr val="00B0F0"/>
                </a:solidFill>
              </a:rPr>
              <a:t>achievement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related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to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competencies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mathematics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knowledge</a:t>
            </a:r>
            <a:endParaRPr lang="pt-B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990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Different</a:t>
            </a:r>
            <a:r>
              <a:rPr lang="pt-BR" dirty="0" smtClean="0"/>
              <a:t> </a:t>
            </a:r>
            <a:r>
              <a:rPr lang="pt-BR" dirty="0" err="1" smtClean="0"/>
              <a:t>aspects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assessment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62130"/>
            <a:ext cx="10515600" cy="5429988"/>
          </a:xfrm>
        </p:spPr>
        <p:txBody>
          <a:bodyPr>
            <a:normAutofit fontScale="92500"/>
          </a:bodyPr>
          <a:lstStyle/>
          <a:p>
            <a:r>
              <a:rPr lang="pt-BR" dirty="0" err="1" smtClean="0"/>
              <a:t>Lesson</a:t>
            </a:r>
            <a:r>
              <a:rPr lang="pt-BR" dirty="0" smtClean="0"/>
              <a:t> </a:t>
            </a:r>
            <a:r>
              <a:rPr lang="pt-BR" dirty="0" err="1" smtClean="0"/>
              <a:t>outcome</a:t>
            </a:r>
            <a:r>
              <a:rPr lang="pt-BR" dirty="0" smtClean="0"/>
              <a:t>: </a:t>
            </a:r>
          </a:p>
          <a:p>
            <a:pPr lvl="1"/>
            <a:r>
              <a:rPr lang="pt-BR" dirty="0" err="1" smtClean="0">
                <a:solidFill>
                  <a:srgbClr val="00B0F0"/>
                </a:solidFill>
              </a:rPr>
              <a:t>Teachers</a:t>
            </a:r>
            <a:r>
              <a:rPr lang="pt-BR" dirty="0" smtClean="0">
                <a:solidFill>
                  <a:srgbClr val="00B0F0"/>
                </a:solidFill>
              </a:rPr>
              <a:t>’ perspective: </a:t>
            </a:r>
            <a:r>
              <a:rPr lang="pt-BR" dirty="0" err="1" smtClean="0">
                <a:solidFill>
                  <a:srgbClr val="00B0F0"/>
                </a:solidFill>
              </a:rPr>
              <a:t>reflection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and</a:t>
            </a:r>
            <a:r>
              <a:rPr lang="pt-BR" dirty="0" smtClean="0">
                <a:solidFill>
                  <a:srgbClr val="00B0F0"/>
                </a:solidFill>
              </a:rPr>
              <a:t> self-critique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lesson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plan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and</a:t>
            </a:r>
            <a:r>
              <a:rPr lang="pt-BR" dirty="0" smtClean="0">
                <a:solidFill>
                  <a:srgbClr val="00B0F0"/>
                </a:solidFill>
              </a:rPr>
              <a:t> overall self </a:t>
            </a:r>
            <a:r>
              <a:rPr lang="pt-BR" dirty="0" err="1" smtClean="0">
                <a:solidFill>
                  <a:srgbClr val="00B0F0"/>
                </a:solidFill>
              </a:rPr>
              <a:t>evaluation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about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content</a:t>
            </a:r>
            <a:r>
              <a:rPr lang="pt-BR" dirty="0" smtClean="0">
                <a:solidFill>
                  <a:srgbClr val="00B0F0"/>
                </a:solidFill>
              </a:rPr>
              <a:t>, </a:t>
            </a:r>
            <a:r>
              <a:rPr lang="pt-BR" dirty="0" err="1" smtClean="0">
                <a:solidFill>
                  <a:srgbClr val="00B0F0"/>
                </a:solidFill>
              </a:rPr>
              <a:t>methodology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and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classroom</a:t>
            </a:r>
            <a:r>
              <a:rPr lang="pt-BR" dirty="0" smtClean="0">
                <a:solidFill>
                  <a:srgbClr val="00B0F0"/>
                </a:solidFill>
              </a:rPr>
              <a:t> management </a:t>
            </a:r>
          </a:p>
          <a:p>
            <a:pPr lvl="1"/>
            <a:r>
              <a:rPr lang="pt-BR" dirty="0" err="1" smtClean="0">
                <a:solidFill>
                  <a:srgbClr val="00B0F0"/>
                </a:solidFill>
              </a:rPr>
              <a:t>Students</a:t>
            </a:r>
            <a:r>
              <a:rPr lang="pt-BR" dirty="0" smtClean="0">
                <a:solidFill>
                  <a:srgbClr val="00B0F0"/>
                </a:solidFill>
              </a:rPr>
              <a:t>’ perspective: </a:t>
            </a:r>
            <a:r>
              <a:rPr lang="pt-BR" dirty="0" err="1" smtClean="0">
                <a:solidFill>
                  <a:srgbClr val="00B0F0"/>
                </a:solidFill>
              </a:rPr>
              <a:t>participation</a:t>
            </a:r>
            <a:r>
              <a:rPr lang="pt-BR" dirty="0" smtClean="0">
                <a:solidFill>
                  <a:srgbClr val="00B0F0"/>
                </a:solidFill>
              </a:rPr>
              <a:t>, </a:t>
            </a:r>
            <a:r>
              <a:rPr lang="pt-BR" dirty="0" err="1" smtClean="0">
                <a:solidFill>
                  <a:srgbClr val="00B0F0"/>
                </a:solidFill>
              </a:rPr>
              <a:t>autonomy</a:t>
            </a:r>
            <a:r>
              <a:rPr lang="pt-BR" dirty="0" smtClean="0">
                <a:solidFill>
                  <a:srgbClr val="00B0F0"/>
                </a:solidFill>
              </a:rPr>
              <a:t>, </a:t>
            </a:r>
            <a:r>
              <a:rPr lang="pt-BR" dirty="0" err="1" smtClean="0">
                <a:solidFill>
                  <a:srgbClr val="00B0F0"/>
                </a:solidFill>
              </a:rPr>
              <a:t>development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mathematical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thinking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and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sense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learning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accomplishment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through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answers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to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tasks</a:t>
            </a:r>
            <a:endParaRPr lang="pt-BR" dirty="0" smtClean="0">
              <a:solidFill>
                <a:srgbClr val="00B0F0"/>
              </a:solidFill>
            </a:endParaRPr>
          </a:p>
          <a:p>
            <a:r>
              <a:rPr lang="pt-BR" dirty="0" err="1" smtClean="0"/>
              <a:t>External</a:t>
            </a:r>
            <a:r>
              <a:rPr lang="pt-BR" dirty="0" smtClean="0"/>
              <a:t> </a:t>
            </a:r>
            <a:r>
              <a:rPr lang="pt-BR" dirty="0" err="1" smtClean="0"/>
              <a:t>evaluation</a:t>
            </a:r>
            <a:r>
              <a:rPr lang="pt-BR" dirty="0" smtClean="0"/>
              <a:t> </a:t>
            </a:r>
            <a:r>
              <a:rPr lang="pt-BR" dirty="0" err="1" smtClean="0"/>
              <a:t>examination</a:t>
            </a:r>
            <a:r>
              <a:rPr lang="pt-BR" dirty="0" smtClean="0"/>
              <a:t>:</a:t>
            </a:r>
          </a:p>
          <a:p>
            <a:pPr lvl="1"/>
            <a:r>
              <a:rPr lang="pt-BR" dirty="0" err="1" smtClean="0">
                <a:solidFill>
                  <a:srgbClr val="00B0F0"/>
                </a:solidFill>
              </a:rPr>
              <a:t>Teachers</a:t>
            </a:r>
            <a:r>
              <a:rPr lang="pt-BR" dirty="0" smtClean="0">
                <a:solidFill>
                  <a:srgbClr val="00B0F0"/>
                </a:solidFill>
              </a:rPr>
              <a:t>’ perspective: </a:t>
            </a:r>
            <a:r>
              <a:rPr lang="pt-BR" dirty="0" err="1" smtClean="0">
                <a:solidFill>
                  <a:srgbClr val="00B0F0"/>
                </a:solidFill>
              </a:rPr>
              <a:t>to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understand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and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to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analyse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critically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proposed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items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based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on</a:t>
            </a:r>
            <a:r>
              <a:rPr lang="pt-BR" dirty="0" smtClean="0">
                <a:solidFill>
                  <a:srgbClr val="00B0F0"/>
                </a:solidFill>
              </a:rPr>
              <a:t> curriculum standards </a:t>
            </a:r>
            <a:r>
              <a:rPr lang="pt-BR" dirty="0" err="1" smtClean="0">
                <a:solidFill>
                  <a:srgbClr val="00B0F0"/>
                </a:solidFill>
              </a:rPr>
              <a:t>and</a:t>
            </a:r>
            <a:r>
              <a:rPr lang="pt-BR" dirty="0" smtClean="0">
                <a:solidFill>
                  <a:srgbClr val="00B0F0"/>
                </a:solidFill>
              </a:rPr>
              <a:t>  </a:t>
            </a:r>
            <a:r>
              <a:rPr lang="pt-BR" dirty="0" err="1" smtClean="0">
                <a:solidFill>
                  <a:srgbClr val="00B0F0"/>
                </a:solidFill>
              </a:rPr>
              <a:t>to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interpret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details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their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students</a:t>
            </a:r>
            <a:r>
              <a:rPr lang="pt-BR" dirty="0" smtClean="0">
                <a:solidFill>
                  <a:srgbClr val="00B0F0"/>
                </a:solidFill>
              </a:rPr>
              <a:t>’ </a:t>
            </a:r>
            <a:r>
              <a:rPr lang="pt-BR" dirty="0" err="1" smtClean="0">
                <a:solidFill>
                  <a:srgbClr val="00B0F0"/>
                </a:solidFill>
              </a:rPr>
              <a:t>difficulties</a:t>
            </a:r>
            <a:r>
              <a:rPr lang="pt-BR" dirty="0" smtClean="0">
                <a:solidFill>
                  <a:srgbClr val="00B0F0"/>
                </a:solidFill>
              </a:rPr>
              <a:t>. </a:t>
            </a:r>
            <a:r>
              <a:rPr lang="pt-BR" dirty="0" err="1" smtClean="0">
                <a:solidFill>
                  <a:srgbClr val="00B0F0"/>
                </a:solidFill>
              </a:rPr>
              <a:t>Personalized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knowledge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students</a:t>
            </a:r>
            <a:r>
              <a:rPr lang="pt-BR" dirty="0" smtClean="0">
                <a:solidFill>
                  <a:srgbClr val="00B0F0"/>
                </a:solidFill>
              </a:rPr>
              <a:t>’ </a:t>
            </a:r>
            <a:r>
              <a:rPr lang="pt-BR" dirty="0" err="1" smtClean="0">
                <a:solidFill>
                  <a:srgbClr val="00B0F0"/>
                </a:solidFill>
              </a:rPr>
              <a:t>different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accomplishments</a:t>
            </a:r>
            <a:endParaRPr lang="pt-BR" dirty="0" smtClean="0">
              <a:solidFill>
                <a:srgbClr val="00B0F0"/>
              </a:solidFill>
            </a:endParaRPr>
          </a:p>
          <a:p>
            <a:r>
              <a:rPr lang="pt-BR" dirty="0" err="1" smtClean="0"/>
              <a:t>Implications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school</a:t>
            </a:r>
            <a:r>
              <a:rPr lang="pt-BR" dirty="0" smtClean="0"/>
              <a:t> curriculum</a:t>
            </a:r>
          </a:p>
          <a:p>
            <a:pPr lvl="1"/>
            <a:r>
              <a:rPr lang="pt-BR" dirty="0" err="1" smtClean="0">
                <a:solidFill>
                  <a:srgbClr val="00B0F0"/>
                </a:solidFill>
              </a:rPr>
              <a:t>Better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understanding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curriculum standards </a:t>
            </a:r>
            <a:r>
              <a:rPr lang="pt-BR" dirty="0" err="1" smtClean="0">
                <a:solidFill>
                  <a:srgbClr val="00B0F0"/>
                </a:solidFill>
              </a:rPr>
              <a:t>and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distinguished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needs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each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school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by</a:t>
            </a:r>
            <a:r>
              <a:rPr lang="pt-BR" dirty="0" smtClean="0">
                <a:solidFill>
                  <a:srgbClr val="00B0F0"/>
                </a:solidFill>
              </a:rPr>
              <a:t> administrators </a:t>
            </a:r>
          </a:p>
          <a:p>
            <a:pPr lvl="1"/>
            <a:r>
              <a:rPr lang="pt-BR" dirty="0" err="1" smtClean="0">
                <a:solidFill>
                  <a:srgbClr val="00B0F0"/>
                </a:solidFill>
              </a:rPr>
              <a:t>Confidence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to</a:t>
            </a:r>
            <a:r>
              <a:rPr lang="pt-BR" dirty="0" smtClean="0">
                <a:solidFill>
                  <a:srgbClr val="00B0F0"/>
                </a:solidFill>
              </a:rPr>
              <a:t> design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school</a:t>
            </a:r>
            <a:r>
              <a:rPr lang="pt-BR" dirty="0" smtClean="0">
                <a:solidFill>
                  <a:srgbClr val="00B0F0"/>
                </a:solidFill>
              </a:rPr>
              <a:t> curriculum </a:t>
            </a:r>
            <a:r>
              <a:rPr lang="pt-BR" dirty="0" err="1" smtClean="0">
                <a:solidFill>
                  <a:srgbClr val="00B0F0"/>
                </a:solidFill>
              </a:rPr>
              <a:t>towards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development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teaching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and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learning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competencies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teachers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and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students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taking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into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account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background </a:t>
            </a:r>
            <a:r>
              <a:rPr lang="pt-BR" dirty="0" err="1" smtClean="0">
                <a:solidFill>
                  <a:srgbClr val="00B0F0"/>
                </a:solidFill>
              </a:rPr>
              <a:t>context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each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school</a:t>
            </a:r>
            <a:r>
              <a:rPr lang="pt-BR" dirty="0" smtClean="0">
                <a:solidFill>
                  <a:srgbClr val="00B0F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244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What</a:t>
            </a:r>
            <a:r>
              <a:rPr lang="pt-BR" dirty="0" smtClean="0"/>
              <a:t> </a:t>
            </a:r>
            <a:r>
              <a:rPr lang="pt-BR" dirty="0" err="1" smtClean="0"/>
              <a:t>can</a:t>
            </a:r>
            <a:r>
              <a:rPr lang="pt-BR" dirty="0" smtClean="0"/>
              <a:t> </a:t>
            </a:r>
            <a:r>
              <a:rPr lang="pt-BR" dirty="0" err="1" smtClean="0"/>
              <a:t>be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influence</a:t>
            </a:r>
            <a:r>
              <a:rPr lang="pt-BR" dirty="0" smtClean="0"/>
              <a:t>/</a:t>
            </a:r>
            <a:r>
              <a:rPr lang="pt-BR" dirty="0" err="1" smtClean="0"/>
              <a:t>importance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teacher’s</a:t>
            </a:r>
            <a:r>
              <a:rPr lang="pt-BR" dirty="0" smtClean="0"/>
              <a:t> </a:t>
            </a:r>
            <a:r>
              <a:rPr lang="pt-BR" dirty="0" err="1" smtClean="0"/>
              <a:t>competency</a:t>
            </a:r>
            <a:r>
              <a:rPr lang="pt-BR" dirty="0" smtClean="0"/>
              <a:t> in </a:t>
            </a:r>
            <a:r>
              <a:rPr lang="pt-BR" dirty="0" err="1" smtClean="0"/>
              <a:t>assessment</a:t>
            </a:r>
            <a:r>
              <a:rPr lang="pt-BR" dirty="0" smtClean="0"/>
              <a:t> 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</a:t>
            </a:r>
            <a:r>
              <a:rPr lang="pt-BR" dirty="0" smtClean="0"/>
              <a:t>n </a:t>
            </a:r>
            <a:r>
              <a:rPr lang="pt-BR" dirty="0" err="1" smtClean="0"/>
              <a:t>the</a:t>
            </a:r>
            <a:r>
              <a:rPr lang="pt-BR" dirty="0" smtClean="0"/>
              <a:t> design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school</a:t>
            </a:r>
            <a:r>
              <a:rPr lang="pt-BR" dirty="0" smtClean="0"/>
              <a:t> curriculum?</a:t>
            </a:r>
          </a:p>
          <a:p>
            <a:pPr lvl="1"/>
            <a:r>
              <a:rPr lang="pt-BR" dirty="0" err="1" smtClean="0">
                <a:solidFill>
                  <a:srgbClr val="00B0F0"/>
                </a:solidFill>
              </a:rPr>
              <a:t>Teacher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can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contribute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to</a:t>
            </a:r>
            <a:r>
              <a:rPr lang="pt-BR" dirty="0" smtClean="0">
                <a:solidFill>
                  <a:srgbClr val="00B0F0"/>
                </a:solidFill>
              </a:rPr>
              <a:t> improve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content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and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didactical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sequence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not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only</a:t>
            </a:r>
            <a:r>
              <a:rPr lang="pt-BR" dirty="0" smtClean="0">
                <a:solidFill>
                  <a:srgbClr val="00B0F0"/>
                </a:solidFill>
              </a:rPr>
              <a:t> a </a:t>
            </a:r>
            <a:r>
              <a:rPr lang="pt-BR" dirty="0" err="1" smtClean="0">
                <a:solidFill>
                  <a:srgbClr val="00B0F0"/>
                </a:solidFill>
              </a:rPr>
              <a:t>practicioner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but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also</a:t>
            </a:r>
            <a:r>
              <a:rPr lang="pt-BR" dirty="0" smtClean="0">
                <a:solidFill>
                  <a:srgbClr val="00B0F0"/>
                </a:solidFill>
              </a:rPr>
              <a:t> as </a:t>
            </a:r>
            <a:r>
              <a:rPr lang="pt-BR" dirty="0" err="1" smtClean="0">
                <a:solidFill>
                  <a:srgbClr val="00B0F0"/>
                </a:solidFill>
              </a:rPr>
              <a:t>active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contributor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to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curriculum</a:t>
            </a:r>
          </a:p>
          <a:p>
            <a:endParaRPr lang="pt-BR" dirty="0"/>
          </a:p>
          <a:p>
            <a:r>
              <a:rPr lang="pt-BR" dirty="0" smtClean="0"/>
              <a:t>In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execution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school</a:t>
            </a:r>
            <a:r>
              <a:rPr lang="pt-BR" dirty="0" smtClean="0"/>
              <a:t> curriculum?</a:t>
            </a:r>
          </a:p>
          <a:p>
            <a:pPr lvl="1"/>
            <a:r>
              <a:rPr lang="pt-BR" dirty="0" err="1" smtClean="0">
                <a:solidFill>
                  <a:srgbClr val="00B0F0"/>
                </a:solidFill>
              </a:rPr>
              <a:t>Teacher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can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be</a:t>
            </a:r>
            <a:r>
              <a:rPr lang="pt-BR" dirty="0" smtClean="0">
                <a:solidFill>
                  <a:srgbClr val="00B0F0"/>
                </a:solidFill>
              </a:rPr>
              <a:t> a </a:t>
            </a:r>
            <a:r>
              <a:rPr lang="pt-BR" dirty="0" err="1" smtClean="0">
                <a:solidFill>
                  <a:srgbClr val="00B0F0"/>
                </a:solidFill>
              </a:rPr>
              <a:t>critical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participant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the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development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of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students</a:t>
            </a:r>
            <a:r>
              <a:rPr lang="pt-BR" dirty="0" smtClean="0">
                <a:solidFill>
                  <a:srgbClr val="00B0F0"/>
                </a:solidFill>
              </a:rPr>
              <a:t>’ </a:t>
            </a:r>
            <a:r>
              <a:rPr lang="pt-BR" dirty="0" err="1" smtClean="0">
                <a:solidFill>
                  <a:srgbClr val="00B0F0"/>
                </a:solidFill>
              </a:rPr>
              <a:t>understanding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by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better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attending</a:t>
            </a:r>
            <a:r>
              <a:rPr lang="pt-BR" dirty="0" smtClean="0">
                <a:solidFill>
                  <a:srgbClr val="00B0F0"/>
                </a:solidFill>
              </a:rPr>
              <a:t> </a:t>
            </a:r>
            <a:r>
              <a:rPr lang="pt-BR" dirty="0" err="1" smtClean="0">
                <a:solidFill>
                  <a:srgbClr val="00B0F0"/>
                </a:solidFill>
              </a:rPr>
              <a:t>to</a:t>
            </a:r>
            <a:r>
              <a:rPr lang="pt-BR" dirty="0" smtClean="0">
                <a:solidFill>
                  <a:srgbClr val="00B0F0"/>
                </a:solidFill>
              </a:rPr>
              <a:t> individual </a:t>
            </a:r>
            <a:r>
              <a:rPr lang="pt-BR" dirty="0" err="1" smtClean="0">
                <a:solidFill>
                  <a:srgbClr val="00B0F0"/>
                </a:solidFill>
              </a:rPr>
              <a:t>needs</a:t>
            </a:r>
            <a:r>
              <a:rPr lang="pt-BR" dirty="0" smtClean="0">
                <a:solidFill>
                  <a:srgbClr val="00B0F0"/>
                </a:solidFill>
              </a:rPr>
              <a:t/>
            </a:r>
            <a:br>
              <a:rPr lang="pt-BR" dirty="0" smtClean="0">
                <a:solidFill>
                  <a:srgbClr val="00B0F0"/>
                </a:solidFill>
              </a:rPr>
            </a:br>
            <a:endParaRPr lang="pt-B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80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err="1" smtClean="0"/>
              <a:t>Many</a:t>
            </a:r>
            <a:r>
              <a:rPr lang="pt-BR" dirty="0" smtClean="0"/>
              <a:t> </a:t>
            </a:r>
            <a:r>
              <a:rPr lang="pt-BR" dirty="0" err="1" smtClean="0"/>
              <a:t>other</a:t>
            </a:r>
            <a:r>
              <a:rPr lang="pt-BR" dirty="0" smtClean="0"/>
              <a:t> </a:t>
            </a:r>
            <a:r>
              <a:rPr lang="pt-BR" dirty="0" err="1" smtClean="0"/>
              <a:t>issues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discuss</a:t>
            </a:r>
            <a:r>
              <a:rPr lang="pt-BR" dirty="0" smtClean="0"/>
              <a:t>!</a:t>
            </a:r>
          </a:p>
          <a:p>
            <a:r>
              <a:rPr lang="pt-BR" dirty="0" err="1" smtClean="0"/>
              <a:t>What</a:t>
            </a:r>
            <a:r>
              <a:rPr lang="pt-BR" dirty="0" smtClean="0"/>
              <a:t>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meaning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establishing</a:t>
            </a:r>
            <a:r>
              <a:rPr lang="pt-BR" dirty="0" smtClean="0"/>
              <a:t> </a:t>
            </a:r>
            <a:r>
              <a:rPr lang="pt-BR" dirty="0" err="1" smtClean="0"/>
              <a:t>teachers</a:t>
            </a:r>
            <a:r>
              <a:rPr lang="pt-BR" dirty="0" smtClean="0"/>
              <a:t>’ </a:t>
            </a:r>
            <a:r>
              <a:rPr lang="pt-BR" dirty="0" err="1" smtClean="0"/>
              <a:t>competencies</a:t>
            </a:r>
            <a:r>
              <a:rPr lang="pt-BR" dirty="0" smtClean="0"/>
              <a:t>? </a:t>
            </a:r>
            <a:r>
              <a:rPr lang="pt-BR" dirty="0" err="1" smtClean="0"/>
              <a:t>What</a:t>
            </a:r>
            <a:r>
              <a:rPr lang="pt-BR" dirty="0" smtClean="0"/>
              <a:t>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expected</a:t>
            </a:r>
            <a:r>
              <a:rPr lang="pt-BR" dirty="0" smtClean="0"/>
              <a:t> </a:t>
            </a:r>
            <a:r>
              <a:rPr lang="pt-BR" dirty="0" err="1" smtClean="0"/>
              <a:t>from</a:t>
            </a:r>
            <a:r>
              <a:rPr lang="pt-BR" dirty="0" smtClean="0"/>
              <a:t> </a:t>
            </a:r>
            <a:r>
              <a:rPr lang="pt-BR" dirty="0" err="1" smtClean="0"/>
              <a:t>establishing</a:t>
            </a:r>
            <a:r>
              <a:rPr lang="pt-BR" dirty="0" smtClean="0"/>
              <a:t> </a:t>
            </a:r>
            <a:r>
              <a:rPr lang="pt-BR" dirty="0" err="1" smtClean="0"/>
              <a:t>these</a:t>
            </a:r>
            <a:r>
              <a:rPr lang="pt-BR" dirty="0" smtClean="0"/>
              <a:t>? Will </a:t>
            </a:r>
            <a:r>
              <a:rPr lang="pt-BR" dirty="0" err="1" smtClean="0"/>
              <a:t>they</a:t>
            </a:r>
            <a:r>
              <a:rPr lang="pt-BR" dirty="0" smtClean="0"/>
              <a:t> </a:t>
            </a:r>
            <a:r>
              <a:rPr lang="pt-BR" dirty="0" err="1" smtClean="0"/>
              <a:t>used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evaluate</a:t>
            </a:r>
            <a:r>
              <a:rPr lang="pt-BR" dirty="0" smtClean="0"/>
              <a:t>/</a:t>
            </a:r>
            <a:r>
              <a:rPr lang="pt-BR" dirty="0" err="1" smtClean="0"/>
              <a:t>certify</a:t>
            </a:r>
            <a:r>
              <a:rPr lang="pt-BR" dirty="0" smtClean="0"/>
              <a:t> </a:t>
            </a:r>
            <a:r>
              <a:rPr lang="pt-BR" dirty="0" err="1" smtClean="0"/>
              <a:t>teachers</a:t>
            </a:r>
            <a:r>
              <a:rPr lang="pt-BR" dirty="0" smtClean="0"/>
              <a:t> as </a:t>
            </a:r>
            <a:r>
              <a:rPr lang="pt-BR" dirty="0" err="1" smtClean="0"/>
              <a:t>professionals</a:t>
            </a:r>
            <a:r>
              <a:rPr lang="pt-BR" dirty="0" smtClean="0"/>
              <a:t>?</a:t>
            </a:r>
          </a:p>
          <a:p>
            <a:r>
              <a:rPr lang="pt-BR" dirty="0" err="1" smtClean="0"/>
              <a:t>How</a:t>
            </a:r>
            <a:r>
              <a:rPr lang="pt-BR" dirty="0" smtClean="0"/>
              <a:t> </a:t>
            </a:r>
            <a:r>
              <a:rPr lang="pt-BR" dirty="0" err="1" smtClean="0"/>
              <a:t>could</a:t>
            </a:r>
            <a:r>
              <a:rPr lang="pt-BR" dirty="0" smtClean="0"/>
              <a:t> </a:t>
            </a:r>
            <a:r>
              <a:rPr lang="pt-BR" dirty="0" err="1" smtClean="0"/>
              <a:t>these</a:t>
            </a:r>
            <a:r>
              <a:rPr lang="pt-BR" dirty="0" smtClean="0"/>
              <a:t> </a:t>
            </a:r>
            <a:r>
              <a:rPr lang="pt-BR" dirty="0" err="1" smtClean="0"/>
              <a:t>be</a:t>
            </a:r>
            <a:r>
              <a:rPr lang="pt-BR" dirty="0" smtClean="0"/>
              <a:t> </a:t>
            </a:r>
            <a:r>
              <a:rPr lang="pt-BR" dirty="0" err="1" smtClean="0"/>
              <a:t>related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smtClean="0"/>
              <a:t>objectives </a:t>
            </a:r>
            <a:r>
              <a:rPr lang="pt-BR" dirty="0" err="1" smtClean="0"/>
              <a:t>of</a:t>
            </a:r>
            <a:r>
              <a:rPr lang="pt-BR" dirty="0" smtClean="0"/>
              <a:t> curriculum </a:t>
            </a:r>
            <a:r>
              <a:rPr lang="pt-BR" dirty="0" err="1" smtClean="0"/>
              <a:t>developers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school</a:t>
            </a:r>
            <a:r>
              <a:rPr lang="pt-BR" dirty="0" smtClean="0"/>
              <a:t> policies? </a:t>
            </a:r>
            <a:r>
              <a:rPr lang="pt-BR" dirty="0" err="1" smtClean="0"/>
              <a:t>What</a:t>
            </a:r>
            <a:r>
              <a:rPr lang="pt-BR" dirty="0" smtClean="0"/>
              <a:t> are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boundaries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responsibilities</a:t>
            </a:r>
            <a:r>
              <a:rPr lang="pt-BR" dirty="0" smtClean="0"/>
              <a:t> </a:t>
            </a:r>
            <a:r>
              <a:rPr lang="pt-BR" dirty="0" err="1" smtClean="0"/>
              <a:t>among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actors</a:t>
            </a:r>
            <a:r>
              <a:rPr lang="pt-BR" dirty="0" smtClean="0"/>
              <a:t> (</a:t>
            </a:r>
            <a:r>
              <a:rPr lang="pt-BR" dirty="0" err="1" smtClean="0"/>
              <a:t>developers</a:t>
            </a:r>
            <a:r>
              <a:rPr lang="pt-BR" dirty="0" smtClean="0"/>
              <a:t>, </a:t>
            </a:r>
            <a:r>
              <a:rPr lang="pt-BR" dirty="0" err="1" smtClean="0"/>
              <a:t>administrative</a:t>
            </a:r>
            <a:r>
              <a:rPr lang="pt-BR" dirty="0" smtClean="0"/>
              <a:t> </a:t>
            </a:r>
            <a:r>
              <a:rPr lang="pt-BR" dirty="0" err="1" smtClean="0"/>
              <a:t>officers</a:t>
            </a:r>
            <a:r>
              <a:rPr lang="pt-BR" dirty="0" smtClean="0"/>
              <a:t>, </a:t>
            </a:r>
            <a:r>
              <a:rPr lang="pt-BR" dirty="0" err="1" smtClean="0"/>
              <a:t>pedagogical</a:t>
            </a:r>
            <a:r>
              <a:rPr lang="pt-BR" dirty="0" smtClean="0"/>
              <a:t> </a:t>
            </a:r>
            <a:r>
              <a:rPr lang="pt-BR" dirty="0" err="1" smtClean="0"/>
              <a:t>supervisors</a:t>
            </a:r>
            <a:r>
              <a:rPr lang="pt-BR" dirty="0" smtClean="0"/>
              <a:t>, </a:t>
            </a:r>
            <a:r>
              <a:rPr lang="pt-BR" dirty="0" err="1" smtClean="0"/>
              <a:t>teachers</a:t>
            </a:r>
            <a:r>
              <a:rPr lang="pt-BR" dirty="0" smtClean="0"/>
              <a:t>)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implementation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school</a:t>
            </a:r>
            <a:r>
              <a:rPr lang="pt-BR" dirty="0" smtClean="0"/>
              <a:t> curriculum?</a:t>
            </a:r>
          </a:p>
          <a:p>
            <a:endParaRPr lang="pt-BR" dirty="0"/>
          </a:p>
          <a:p>
            <a:r>
              <a:rPr lang="pt-BR" dirty="0" err="1" smtClean="0"/>
              <a:t>How</a:t>
            </a:r>
            <a:r>
              <a:rPr lang="pt-BR" dirty="0" smtClean="0"/>
              <a:t> does </a:t>
            </a:r>
            <a:r>
              <a:rPr lang="pt-BR" dirty="0" err="1" smtClean="0"/>
              <a:t>the</a:t>
            </a:r>
            <a:r>
              <a:rPr lang="pt-BR" dirty="0" smtClean="0"/>
              <a:t> use </a:t>
            </a:r>
            <a:r>
              <a:rPr lang="pt-BR" dirty="0" err="1" smtClean="0"/>
              <a:t>of</a:t>
            </a:r>
            <a:r>
              <a:rPr lang="pt-BR" dirty="0" smtClean="0"/>
              <a:t> ICT </a:t>
            </a:r>
            <a:r>
              <a:rPr lang="pt-BR" dirty="0" err="1" smtClean="0"/>
              <a:t>affect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assessment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both</a:t>
            </a:r>
            <a:r>
              <a:rPr lang="pt-BR" dirty="0" smtClean="0"/>
              <a:t> </a:t>
            </a:r>
            <a:r>
              <a:rPr lang="pt-BR" dirty="0" err="1" smtClean="0"/>
              <a:t>students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teachers</a:t>
            </a:r>
            <a:r>
              <a:rPr lang="pt-BR" dirty="0" smtClean="0"/>
              <a:t>? </a:t>
            </a:r>
          </a:p>
          <a:p>
            <a:r>
              <a:rPr lang="pt-BR" dirty="0" err="1" smtClean="0"/>
              <a:t>How</a:t>
            </a:r>
            <a:r>
              <a:rPr lang="pt-BR" dirty="0" smtClean="0"/>
              <a:t> </a:t>
            </a:r>
            <a:r>
              <a:rPr lang="pt-BR" dirty="0" err="1" smtClean="0"/>
              <a:t>can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competencies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teachers</a:t>
            </a:r>
            <a:r>
              <a:rPr lang="pt-BR" dirty="0" smtClean="0"/>
              <a:t> </a:t>
            </a:r>
            <a:r>
              <a:rPr lang="pt-BR" dirty="0" err="1" smtClean="0"/>
              <a:t>measured</a:t>
            </a:r>
            <a:r>
              <a:rPr lang="pt-BR" dirty="0" smtClean="0"/>
              <a:t> </a:t>
            </a:r>
            <a:r>
              <a:rPr lang="pt-BR" dirty="0" err="1" smtClean="0"/>
              <a:t>related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external</a:t>
            </a:r>
            <a:r>
              <a:rPr lang="pt-BR" dirty="0" smtClean="0"/>
              <a:t> </a:t>
            </a:r>
            <a:r>
              <a:rPr lang="pt-BR" dirty="0" err="1" smtClean="0"/>
              <a:t>assessment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achievement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students</a:t>
            </a:r>
            <a:r>
              <a:rPr lang="pt-BR" dirty="0" smtClean="0"/>
              <a:t>? </a:t>
            </a:r>
          </a:p>
          <a:p>
            <a:r>
              <a:rPr lang="pt-BR" dirty="0" smtClean="0"/>
              <a:t>More...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19082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607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Competency in Assessment for Teacher Standards:  brief reflection </vt:lpstr>
      <vt:lpstr>Focus of considerations about TS:  limited to assessment competency </vt:lpstr>
      <vt:lpstr>What is the general conception of teachers about their role in the activiy of assessment? </vt:lpstr>
      <vt:lpstr>Who are the main actors of the educational activity of assessment? </vt:lpstr>
      <vt:lpstr>Different aspects of assessment</vt:lpstr>
      <vt:lpstr>What can be the influence/importance of teacher’s competency in assessment ?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considerations regarding the competency of Teachers</dc:title>
  <dc:creator>Yuriko Baldin</dc:creator>
  <cp:lastModifiedBy>Yuriko Baldin</cp:lastModifiedBy>
  <cp:revision>21</cp:revision>
  <dcterms:created xsi:type="dcterms:W3CDTF">2015-02-15T08:03:14Z</dcterms:created>
  <dcterms:modified xsi:type="dcterms:W3CDTF">2015-02-15T12:54:35Z</dcterms:modified>
</cp:coreProperties>
</file>